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1" r:id="rId2"/>
    <p:sldId id="282" r:id="rId3"/>
    <p:sldId id="283" r:id="rId4"/>
    <p:sldId id="256" r:id="rId5"/>
    <p:sldId id="261" r:id="rId6"/>
    <p:sldId id="284" r:id="rId7"/>
    <p:sldId id="295" r:id="rId8"/>
    <p:sldId id="296" r:id="rId9"/>
    <p:sldId id="291" r:id="rId10"/>
    <p:sldId id="292" r:id="rId11"/>
    <p:sldId id="290" r:id="rId12"/>
    <p:sldId id="293" r:id="rId13"/>
    <p:sldId id="294" r:id="rId14"/>
    <p:sldId id="297" r:id="rId15"/>
    <p:sldId id="298" r:id="rId16"/>
    <p:sldId id="299" r:id="rId17"/>
    <p:sldId id="285" r:id="rId18"/>
    <p:sldId id="287" r:id="rId19"/>
    <p:sldId id="288" r:id="rId20"/>
    <p:sldId id="289" r:id="rId21"/>
  </p:sldIdLst>
  <p:sldSz cx="12192000" cy="6858000"/>
  <p:notesSz cx="6858000" cy="9144000"/>
  <p:embeddedFontLst>
    <p:embeddedFont>
      <p:font typeface="Adobe 黑体 Std R" panose="020B0400000000000000" pitchFamily="34" charset="-128"/>
      <p:regular r:id="rId22"/>
    </p:embeddedFont>
    <p:embeddedFont>
      <p:font typeface="Bahnschrift SemiBold Condensed" panose="020B0502040204020203" pitchFamily="34" charset="0"/>
      <p:bold r:id="rId23"/>
    </p:embeddedFont>
    <p:embeddedFont>
      <p:font typeface="Bauhaus 93" panose="04030905020B02020C02" pitchFamily="82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83F"/>
    <a:srgbClr val="1745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2023/3/7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817341" y="1495124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砲台草稿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074" name="Picture 2" descr="未提供說明。">
            <a:extLst>
              <a:ext uri="{FF2B5EF4-FFF2-40B4-BE49-F238E27FC236}">
                <a16:creationId xmlns:a16="http://schemas.microsoft.com/office/drawing/2014/main" id="{8CA8449E-FE07-ADA9-1460-58E20C5E17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8" t="45306" r="40523" b="24626"/>
          <a:stretch/>
        </p:blipFill>
        <p:spPr bwMode="auto">
          <a:xfrm>
            <a:off x="2646783" y="1935395"/>
            <a:ext cx="6898434" cy="4578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5583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817341" y="1495124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投擲物採用圓錐形，可以受到較均勻力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CD6F0F-DE1B-6C85-2BF3-052C70C390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01"/>
          <a:stretch/>
        </p:blipFill>
        <p:spPr>
          <a:xfrm>
            <a:off x="1128214" y="2174033"/>
            <a:ext cx="6312649" cy="401984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54EA1DC0-813C-798B-6759-8FE976711A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7493309"/>
                  </p:ext>
                </p:extLst>
              </p:nvPr>
            </p:nvGraphicFramePr>
            <p:xfrm>
              <a:off x="11393667" y="2252458"/>
              <a:ext cx="8600313" cy="332850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8600313" cy="3328505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05723" ay="-3113191" az="-62922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5838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54EA1DC0-813C-798B-6759-8FE976711A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93667" y="2252458"/>
                <a:ext cx="8600313" cy="33285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981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817341" y="1495124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填彈機構、砲管與旋轉機構雛形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2500395"/>
                  </p:ext>
                </p:extLst>
              </p:nvPr>
            </p:nvGraphicFramePr>
            <p:xfrm>
              <a:off x="1424034" y="2332106"/>
              <a:ext cx="9343931" cy="377879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9343931" cy="3778791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-1461196" ay="-2418979" az="-982062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58384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24034" y="2332106"/>
                <a:ext cx="9343931" cy="37787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8911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707469" y="3965950"/>
            <a:ext cx="527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砲管倍徑比為</a:t>
            </a:r>
            <a:endParaRPr lang="en-US" altLang="zh-TW" sz="2400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3583676"/>
                  </p:ext>
                </p:extLst>
              </p:nvPr>
            </p:nvGraphicFramePr>
            <p:xfrm>
              <a:off x="1277887" y="2181696"/>
              <a:ext cx="18816834" cy="613577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816834" cy="6135772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196577" ay="121800" az="-1079304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12741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7887" y="2181696"/>
                <a:ext cx="18816834" cy="6135772"/>
              </a:xfrm>
              <a:prstGeom prst="rect">
                <a:avLst/>
              </a:prstGeom>
            </p:spPr>
          </p:pic>
        </mc:Fallback>
      </mc:AlternateContent>
      <p:sp>
        <p:nvSpPr>
          <p:cNvPr id="4" name="文字方塊 3">
            <a:extLst>
              <a:ext uri="{FF2B5EF4-FFF2-40B4-BE49-F238E27FC236}">
                <a16:creationId xmlns:a16="http://schemas.microsoft.com/office/drawing/2014/main" id="{52E58B65-0E43-9B1D-C6B4-9EC6AEE3EF7A}"/>
              </a:ext>
            </a:extLst>
          </p:cNvPr>
          <p:cNvSpPr txBox="1"/>
          <p:nvPr/>
        </p:nvSpPr>
        <p:spPr>
          <a:xfrm>
            <a:off x="3683851" y="3429000"/>
            <a:ext cx="132589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6600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  <a:ea typeface="Adobe 黑体 Std R" panose="020B0400000000000000" pitchFamily="34" charset="-128"/>
              </a:rPr>
              <a:t>27</a:t>
            </a:r>
            <a:endParaRPr lang="zh-TW" altLang="en-US" sz="6600" dirty="0">
              <a:solidFill>
                <a:srgbClr val="09283F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82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65692115"/>
                  </p:ext>
                </p:extLst>
              </p:nvPr>
            </p:nvGraphicFramePr>
            <p:xfrm>
              <a:off x="2779732" y="1966380"/>
              <a:ext cx="5117233" cy="489162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117233" cy="4891620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-5173358" ay="-5188328" az="-562769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859628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79732" y="1966380"/>
                <a:ext cx="5117233" cy="489162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文字方塊 2">
            <a:extLst>
              <a:ext uri="{FF2B5EF4-FFF2-40B4-BE49-F238E27FC236}">
                <a16:creationId xmlns:a16="http://schemas.microsoft.com/office/drawing/2014/main" id="{D4DC445C-0286-AFFE-1755-3F102423EE89}"/>
              </a:ext>
            </a:extLst>
          </p:cNvPr>
          <p:cNvSpPr txBox="1"/>
          <p:nvPr/>
        </p:nvSpPr>
        <p:spPr>
          <a:xfrm>
            <a:off x="6690017" y="2885645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供彈採用彈輪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7137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3805821"/>
                  </p:ext>
                </p:extLst>
              </p:nvPr>
            </p:nvGraphicFramePr>
            <p:xfrm>
              <a:off x="1521960" y="3027078"/>
              <a:ext cx="16766281" cy="50751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766281" cy="5075173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1519332" ay="44915" az="2200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5962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1960" y="3027078"/>
                <a:ext cx="16766281" cy="507517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300D495-C77C-F224-52CB-41CCB74D7155}"/>
              </a:ext>
            </a:extLst>
          </p:cNvPr>
          <p:cNvSpPr txBox="1"/>
          <p:nvPr/>
        </p:nvSpPr>
        <p:spPr>
          <a:xfrm>
            <a:off x="4626441" y="2565413"/>
            <a:ext cx="527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利用傘齒輪改變傳輸方向</a:t>
            </a:r>
            <a:endParaRPr lang="en-US" altLang="zh-TW" sz="2400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4339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521200"/>
                  </p:ext>
                </p:extLst>
              </p:nvPr>
            </p:nvGraphicFramePr>
            <p:xfrm>
              <a:off x="4286750" y="-1412751"/>
              <a:ext cx="23841567" cy="769906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841567" cy="7699060"/>
                    </a:xfrm>
                    <a:prstGeom prst="rect">
                      <a:avLst/>
                    </a:prstGeom>
                  </am3d:spPr>
                  <am3d:camera>
                    <am3d:pos x="0" y="0" z="5183283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23810" d="1000000"/>
                    <am3d:preTrans dx="-7704792" dy="-3075071" dz="39165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480331" ay="189241" az="1696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3203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FA799A64-D829-FAB2-8645-BB8B75B0686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86750" y="-1412751"/>
                <a:ext cx="23841567" cy="769906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300D495-C77C-F224-52CB-41CCB74D7155}"/>
              </a:ext>
            </a:extLst>
          </p:cNvPr>
          <p:cNvSpPr txBox="1"/>
          <p:nvPr/>
        </p:nvSpPr>
        <p:spPr>
          <a:xfrm>
            <a:off x="6790907" y="3685181"/>
            <a:ext cx="52786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止推軸承</a:t>
            </a:r>
            <a:endParaRPr lang="en-US" altLang="zh-TW" sz="2400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2659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圖片 45">
            <a:extLst>
              <a:ext uri="{FF2B5EF4-FFF2-40B4-BE49-F238E27FC236}">
                <a16:creationId xmlns:a16="http://schemas.microsoft.com/office/drawing/2014/main" id="{35C47195-0AEB-1370-65D5-4D96084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" y="-1"/>
            <a:ext cx="10721340" cy="686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09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任務流程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CD2242A-211A-53DB-D25F-5506598D6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213" y="1424184"/>
            <a:ext cx="8006456" cy="501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057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概念設計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28213" y="1363840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層級分析法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575FEDAA-18F7-664F-AAF1-6E419DA81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6463"/>
              </p:ext>
            </p:extLst>
          </p:nvPr>
        </p:nvGraphicFramePr>
        <p:xfrm>
          <a:off x="3048000" y="2042160"/>
          <a:ext cx="6096000" cy="2773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70711336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428939906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2850807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788110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4024312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96057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成本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耐久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精度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操控性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射程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7224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成本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4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509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耐久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7092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精度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354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操控性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1/4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1/3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01898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射程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588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總和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3.92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8.33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2.66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1852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523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任務可行性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28213" y="1385196"/>
            <a:ext cx="527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預算表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A5B69536-6DCF-140E-CCD7-36091DF49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191466"/>
              </p:ext>
            </p:extLst>
          </p:nvPr>
        </p:nvGraphicFramePr>
        <p:xfrm>
          <a:off x="3648268" y="1569862"/>
          <a:ext cx="4895464" cy="475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3866">
                  <a:extLst>
                    <a:ext uri="{9D8B030D-6E8A-4147-A177-3AD203B41FA5}">
                      <a16:colId xmlns:a16="http://schemas.microsoft.com/office/drawing/2014/main" val="707113367"/>
                    </a:ext>
                  </a:extLst>
                </a:gridCol>
                <a:gridCol w="1223866">
                  <a:extLst>
                    <a:ext uri="{9D8B030D-6E8A-4147-A177-3AD203B41FA5}">
                      <a16:colId xmlns:a16="http://schemas.microsoft.com/office/drawing/2014/main" val="4289399067"/>
                    </a:ext>
                  </a:extLst>
                </a:gridCol>
                <a:gridCol w="1223866">
                  <a:extLst>
                    <a:ext uri="{9D8B030D-6E8A-4147-A177-3AD203B41FA5}">
                      <a16:colId xmlns:a16="http://schemas.microsoft.com/office/drawing/2014/main" val="2285080700"/>
                    </a:ext>
                  </a:extLst>
                </a:gridCol>
                <a:gridCol w="1223866">
                  <a:extLst>
                    <a:ext uri="{9D8B030D-6E8A-4147-A177-3AD203B41FA5}">
                      <a16:colId xmlns:a16="http://schemas.microsoft.com/office/drawing/2014/main" val="12788110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單價</a:t>
                      </a: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數量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總價</a:t>
                      </a: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72240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樹梅派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2000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2000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5092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000" kern="1200" dirty="0" err="1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arduino</a:t>
                      </a:r>
                      <a:endParaRPr lang="zh-TW" altLang="en-US" sz="2000" kern="1200" dirty="0">
                        <a:solidFill>
                          <a:srgbClr val="09283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7092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L298N</a:t>
                      </a:r>
                      <a:endParaRPr lang="zh-TW" altLang="en-US" sz="2000" kern="1200" dirty="0">
                        <a:solidFill>
                          <a:srgbClr val="09283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120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240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3544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直流馬達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600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3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1800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01898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伺服馬達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588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步進馬達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400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2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81852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線材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720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720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03256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鋁材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1500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1500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36365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IMU</a:t>
                      </a:r>
                      <a:endParaRPr lang="zh-TW" altLang="en-US" sz="2000" kern="1200" dirty="0">
                        <a:solidFill>
                          <a:srgbClr val="09283F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91420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相機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1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800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66581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kern="1200" dirty="0">
                          <a:solidFill>
                            <a:srgbClr val="09283F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總和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kern="1200" dirty="0">
                          <a:solidFill>
                            <a:srgbClr val="2E6B8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dobe 黑体 Std R" panose="020B0400000000000000" pitchFamily="34" charset="-128"/>
                          <a:ea typeface="Adobe 黑体 Std R" panose="020B0400000000000000" pitchFamily="34" charset="-128"/>
                          <a:cs typeface="+mn-cs"/>
                        </a:rPr>
                        <a:t>8460</a:t>
                      </a:r>
                      <a:endParaRPr lang="zh-TW" altLang="en-US" sz="1800" kern="1200" dirty="0">
                        <a:solidFill>
                          <a:srgbClr val="2E6B8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dobe 黑体 Std R" panose="020B0400000000000000" pitchFamily="34" charset="-128"/>
                        <a:ea typeface="Adobe 黑体 Std R" panose="020B0400000000000000" pitchFamily="34" charset="-128"/>
                        <a:cs typeface="+mn-cs"/>
                      </a:endParaRPr>
                    </a:p>
                  </a:txBody>
                  <a:tcPr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3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7412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r>
                <a:rPr lang="en-US" altLang="zh-TW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HW1</a:t>
              </a: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卡爾臼炮- 维基百科，自由的百科全书">
            <a:extLst>
              <a:ext uri="{FF2B5EF4-FFF2-40B4-BE49-F238E27FC236}">
                <a16:creationId xmlns:a16="http://schemas.microsoft.com/office/drawing/2014/main" id="{68859637-F5AB-8A95-765E-BCAACD69A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7649"/>
            <a:ext cx="12192000" cy="661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5C82F41-7B95-7C89-957F-CA5C8A8D1E89}"/>
              </a:ext>
            </a:extLst>
          </p:cNvPr>
          <p:cNvSpPr/>
          <p:nvPr/>
        </p:nvSpPr>
        <p:spPr>
          <a:xfrm>
            <a:off x="0" y="12837"/>
            <a:ext cx="12192000" cy="684516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32000">
                <a:schemeClr val="bg1">
                  <a:alpha val="80000"/>
                </a:schemeClr>
              </a:gs>
              <a:gs pos="75000">
                <a:schemeClr val="bg1">
                  <a:alpha val="7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題目概述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872343" y="3198168"/>
            <a:ext cx="8447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製作以氣動裝置擊發的炮台，並且可以輔助瞄準目標</a:t>
            </a:r>
            <a:endParaRPr lang="en-US" altLang="zh-TW" sz="2400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097216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28214" y="1424185"/>
            <a:ext cx="527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轉向方式</a:t>
            </a:r>
            <a:endParaRPr lang="en-US" altLang="zh-TW" sz="2000" dirty="0">
              <a:solidFill>
                <a:srgbClr val="1745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A7C80B-9E7F-0C96-CD8C-3A761B838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330" y="1895234"/>
            <a:ext cx="3715425" cy="445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47837"/>
      </p:ext>
    </p:extLst>
  </p:cSld>
  <p:clrMapOvr>
    <a:masterClrMapping/>
  </p:clrMapOvr>
  <p:transition spd="slow">
    <p:wipe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28214" y="1424185"/>
            <a:ext cx="527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轉向方式</a:t>
            </a:r>
            <a:endParaRPr lang="en-US" altLang="zh-TW" sz="2000" dirty="0">
              <a:solidFill>
                <a:srgbClr val="1745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A7C80B-9E7F-0C96-CD8C-3A761B838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330" y="1895234"/>
            <a:ext cx="3715425" cy="445070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62D6477-0383-3FA6-7408-A9294C202FE7}"/>
              </a:ext>
            </a:extLst>
          </p:cNvPr>
          <p:cNvSpPr txBox="1"/>
          <p:nvPr/>
        </p:nvSpPr>
        <p:spPr>
          <a:xfrm>
            <a:off x="6094446" y="274121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一般砲台轉向方式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2237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28214" y="1424185"/>
            <a:ext cx="5278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轉向方式</a:t>
            </a:r>
            <a:endParaRPr lang="en-US" altLang="zh-TW" sz="2000" dirty="0">
              <a:solidFill>
                <a:srgbClr val="1745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1A7C80B-9E7F-0C96-CD8C-3A761B838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330" y="1895234"/>
            <a:ext cx="3715425" cy="4450702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62D6477-0383-3FA6-7408-A9294C202FE7}"/>
              </a:ext>
            </a:extLst>
          </p:cNvPr>
          <p:cNvSpPr txBox="1"/>
          <p:nvPr/>
        </p:nvSpPr>
        <p:spPr>
          <a:xfrm>
            <a:off x="6094446" y="274121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一般砲台轉向方式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2FE4DF5-FD64-E7F4-F931-CAEC3B551BBC}"/>
              </a:ext>
            </a:extLst>
          </p:cNvPr>
          <p:cNvSpPr txBox="1"/>
          <p:nvPr/>
        </p:nvSpPr>
        <p:spPr>
          <a:xfrm>
            <a:off x="6094446" y="5176503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搖擺式</a:t>
            </a:r>
            <a:r>
              <a:rPr lang="zh-TW" altLang="en-US" sz="18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轉向方式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7054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草圖繪製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A30FB77-EFBE-4E21-8A86-ED1BEA86D4C2}"/>
              </a:ext>
            </a:extLst>
          </p:cNvPr>
          <p:cNvSpPr txBox="1"/>
          <p:nvPr/>
        </p:nvSpPr>
        <p:spPr>
          <a:xfrm>
            <a:off x="1130747" y="1495124"/>
            <a:ext cx="52786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17455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擊發機構</a:t>
            </a:r>
            <a:endParaRPr lang="en-US" altLang="zh-TW" sz="2400" dirty="0">
              <a:solidFill>
                <a:srgbClr val="17455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r>
              <a:rPr lang="zh-TW" altLang="en-US" dirty="0">
                <a:solidFill>
                  <a:srgbClr val="2E6B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利用活塞推到砲管內擊發</a:t>
            </a:r>
            <a:endParaRPr lang="en-US" altLang="zh-TW" dirty="0">
              <a:solidFill>
                <a:srgbClr val="2E6B8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F847D75-1721-CA08-E2BC-EC25C46AD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2392608"/>
            <a:ext cx="5905472" cy="402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1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439</Words>
  <Application>Microsoft Office PowerPoint</Application>
  <PresentationFormat>寬螢幕</PresentationFormat>
  <Paragraphs>137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8" baseType="lpstr">
      <vt:lpstr>Adobe 黑体 Std R</vt:lpstr>
      <vt:lpstr>Bauhaus 93</vt:lpstr>
      <vt:lpstr>Consolas</vt:lpstr>
      <vt:lpstr>Calibri Light</vt:lpstr>
      <vt:lpstr>Calibri</vt:lpstr>
      <vt:lpstr>Arial</vt:lpstr>
      <vt:lpstr>Bahnschrift SemiBold Condensed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7</cp:revision>
  <dcterms:created xsi:type="dcterms:W3CDTF">2023-03-04T05:49:25Z</dcterms:created>
  <dcterms:modified xsi:type="dcterms:W3CDTF">2023-03-07T00:58:26Z</dcterms:modified>
</cp:coreProperties>
</file>

<file path=docProps/thumbnail.jpeg>
</file>